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4" r:id="rId10"/>
    <p:sldId id="265" r:id="rId11"/>
    <p:sldId id="271" r:id="rId12"/>
    <p:sldId id="275" r:id="rId13"/>
    <p:sldId id="266" r:id="rId14"/>
    <p:sldId id="272" r:id="rId15"/>
    <p:sldId id="276" r:id="rId16"/>
    <p:sldId id="277" r:id="rId17"/>
    <p:sldId id="278" r:id="rId18"/>
    <p:sldId id="279" r:id="rId19"/>
    <p:sldId id="280" r:id="rId20"/>
    <p:sldId id="273" r:id="rId21"/>
    <p:sldId id="268" r:id="rId22"/>
  </p:sldIdLst>
  <p:sldSz cx="18288000" cy="10287000"/>
  <p:notesSz cx="6858000" cy="9144000"/>
  <p:embeddedFontLst>
    <p:embeddedFont>
      <p:font typeface="AngsanaUPC" panose="02020603050405020304" pitchFamily="18" charset="-34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Open Sans Extra Bold" panose="020B0906030804020204" pitchFamily="34" charset="0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E63"/>
    <a:srgbClr val="01A9F5"/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48" autoAdjust="0"/>
  </p:normalViewPr>
  <p:slideViewPr>
    <p:cSldViewPr>
      <p:cViewPr varScale="1">
        <p:scale>
          <a:sx n="78" d="100"/>
          <a:sy n="78" d="100"/>
        </p:scale>
        <p:origin x="3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4FF5C-7F77-A30B-AEF0-66D43FA1F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5867400" cy="103148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85800" y="1714499"/>
            <a:ext cx="7274438" cy="25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Database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Schema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0F5AA-8359-B19D-571D-418D3E818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49"/>
            <a:ext cx="12034270" cy="8600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5">
            <a:extLst>
              <a:ext uri="{FF2B5EF4-FFF2-40B4-BE49-F238E27FC236}">
                <a16:creationId xmlns:a16="http://schemas.microsoft.com/office/drawing/2014/main" id="{238D1FCF-75F1-9765-1F25-367DBE891FE6}"/>
              </a:ext>
            </a:extLst>
          </p:cNvPr>
          <p:cNvSpPr/>
          <p:nvPr/>
        </p:nvSpPr>
        <p:spPr>
          <a:xfrm>
            <a:off x="6815783" y="8824845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753708" y="856199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2954000" y="520722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4520333" y="745490"/>
            <a:ext cx="7696330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2E5F0B-8ADF-F5BF-20EB-B5DEA9F385D2}"/>
              </a:ext>
            </a:extLst>
          </p:cNvPr>
          <p:cNvGrpSpPr/>
          <p:nvPr/>
        </p:nvGrpSpPr>
        <p:grpSpPr>
          <a:xfrm>
            <a:off x="6535961" y="2178888"/>
            <a:ext cx="4203375" cy="2941478"/>
            <a:chOff x="11271477" y="2921159"/>
            <a:chExt cx="4203375" cy="283194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9DB0E2B-08FA-19AC-1830-43056EFB2139}"/>
                </a:ext>
              </a:extLst>
            </p:cNvPr>
            <p:cNvGrpSpPr/>
            <p:nvPr/>
          </p:nvGrpSpPr>
          <p:grpSpPr>
            <a:xfrm>
              <a:off x="11271477" y="2921159"/>
              <a:ext cx="4203375" cy="2831941"/>
              <a:chOff x="0" y="0"/>
              <a:chExt cx="1416547" cy="2013207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D238F7B-28DF-BAEF-D005-EF84C352AA66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99561A14-86C7-29D1-7DBA-F83A14410A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90FF74FE-C4C4-177A-162D-F675474E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3346856"/>
              <a:ext cx="1483777" cy="1910925"/>
            </a:xfrm>
            <a:prstGeom prst="rect">
              <a:avLst/>
            </a:prstGeom>
          </p:spPr>
        </p:pic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BE7866F-D7FF-F469-D88C-D44B012A5569}"/>
              </a:ext>
            </a:extLst>
          </p:cNvPr>
          <p:cNvGrpSpPr/>
          <p:nvPr/>
        </p:nvGrpSpPr>
        <p:grpSpPr>
          <a:xfrm>
            <a:off x="580024" y="2974090"/>
            <a:ext cx="4203375" cy="5634233"/>
            <a:chOff x="0" y="-38100"/>
            <a:chExt cx="1416547" cy="2051307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2B8D691-0C03-C722-E095-1FCD9B25C213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BB1B518-37F5-E254-9370-27167BB5BC62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40A536F2-98BC-047D-90F9-A2E51A80A9CA}"/>
              </a:ext>
            </a:extLst>
          </p:cNvPr>
          <p:cNvSpPr txBox="1"/>
          <p:nvPr/>
        </p:nvSpPr>
        <p:spPr>
          <a:xfrm>
            <a:off x="575652" y="729271"/>
            <a:ext cx="4203375" cy="206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Programming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Language</a:t>
            </a:r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2F1742BC-3A1C-E6B2-1C12-5D3E54CECCC5}"/>
              </a:ext>
            </a:extLst>
          </p:cNvPr>
          <p:cNvSpPr/>
          <p:nvPr/>
        </p:nvSpPr>
        <p:spPr>
          <a:xfrm>
            <a:off x="629022" y="5799105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5B99214-AD1C-F0AA-7326-E0CB7EDF5464}"/>
              </a:ext>
            </a:extLst>
          </p:cNvPr>
          <p:cNvSpPr txBox="1"/>
          <p:nvPr/>
        </p:nvSpPr>
        <p:spPr>
          <a:xfrm>
            <a:off x="960714" y="321213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Python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86AD388-79E3-AA4E-BB27-6724C8E35023}"/>
              </a:ext>
            </a:extLst>
          </p:cNvPr>
          <p:cNvSpPr txBox="1"/>
          <p:nvPr/>
        </p:nvSpPr>
        <p:spPr>
          <a:xfrm>
            <a:off x="936215" y="5926518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Javascript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45F4C73-8D8D-9D1B-3E45-2977EA45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36" y="3864878"/>
            <a:ext cx="1807146" cy="19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16 Javascript Icons - Free in SVG, PNG, ICO - IconScout">
            <a:extLst>
              <a:ext uri="{FF2B5EF4-FFF2-40B4-BE49-F238E27FC236}">
                <a16:creationId xmlns:a16="http://schemas.microsoft.com/office/drawing/2014/main" id="{66E543BB-F9C4-A317-FBFA-EEF1D956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92" y="6534769"/>
            <a:ext cx="1943036" cy="19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81F40A94-D8FC-6F0E-8F22-01DCF3600488}"/>
              </a:ext>
            </a:extLst>
          </p:cNvPr>
          <p:cNvSpPr txBox="1"/>
          <p:nvPr/>
        </p:nvSpPr>
        <p:spPr>
          <a:xfrm>
            <a:off x="5394082" y="5604807"/>
            <a:ext cx="8083840" cy="93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4000" b="1" i="0" dirty="0">
                <a:effectLst/>
                <a:latin typeface="arial" panose="020B0604020202020204" pitchFamily="34" charset="0"/>
              </a:rPr>
              <a:t>database management system</a:t>
            </a:r>
            <a:endParaRPr lang="en-US" sz="4000" b="1" dirty="0">
              <a:latin typeface="San serif"/>
            </a:endParaRPr>
          </a:p>
        </p:txBody>
      </p:sp>
      <p:pic>
        <p:nvPicPr>
          <p:cNvPr id="2056" name="Picture 8" descr="PostgreSQL vs SQL Server: 16 Critical Differences">
            <a:extLst>
              <a:ext uri="{FF2B5EF4-FFF2-40B4-BE49-F238E27FC236}">
                <a16:creationId xmlns:a16="http://schemas.microsoft.com/office/drawing/2014/main" id="{0039DF1F-0BE8-46F9-1120-865F0F17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21153" r="14191" b="28751"/>
          <a:stretch/>
        </p:blipFill>
        <p:spPr bwMode="auto">
          <a:xfrm>
            <a:off x="6146140" y="6747268"/>
            <a:ext cx="5493665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6">
            <a:extLst>
              <a:ext uri="{FF2B5EF4-FFF2-40B4-BE49-F238E27FC236}">
                <a16:creationId xmlns:a16="http://schemas.microsoft.com/office/drawing/2014/main" id="{656FE95D-78E7-0D6F-3BD9-D0F9A36B08C9}"/>
              </a:ext>
            </a:extLst>
          </p:cNvPr>
          <p:cNvGrpSpPr/>
          <p:nvPr/>
        </p:nvGrpSpPr>
        <p:grpSpPr>
          <a:xfrm>
            <a:off x="12873437" y="2116415"/>
            <a:ext cx="4203375" cy="3156004"/>
            <a:chOff x="0" y="0"/>
            <a:chExt cx="1416547" cy="2013207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1C52B700-408F-255E-EF08-3E72BB4A18B8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70E5F161-B882-BA36-9DA3-85223E66A47B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980747F6-E5C4-5E3D-2A78-B58554811402}"/>
              </a:ext>
            </a:extLst>
          </p:cNvPr>
          <p:cNvGrpSpPr/>
          <p:nvPr/>
        </p:nvGrpSpPr>
        <p:grpSpPr>
          <a:xfrm>
            <a:off x="13827618" y="2813595"/>
            <a:ext cx="2295014" cy="1910924"/>
            <a:chOff x="0" y="0"/>
            <a:chExt cx="97617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29FEC5C5-B88D-7470-A281-7CDB0AB02038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D77CB051-FFB3-13D7-774E-4251A4DFCB29}"/>
              </a:ext>
            </a:extLst>
          </p:cNvPr>
          <p:cNvSpPr txBox="1"/>
          <p:nvPr/>
        </p:nvSpPr>
        <p:spPr>
          <a:xfrm>
            <a:off x="13229630" y="220722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CD4B5854-7ED9-5A5B-2967-01F111933F5C}"/>
              </a:ext>
            </a:extLst>
          </p:cNvPr>
          <p:cNvSpPr txBox="1"/>
          <p:nvPr/>
        </p:nvSpPr>
        <p:spPr>
          <a:xfrm>
            <a:off x="10439400" y="710677"/>
            <a:ext cx="8666821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4FCA19B1-B941-2547-4925-0875B2F0AED4}"/>
              </a:ext>
            </a:extLst>
          </p:cNvPr>
          <p:cNvSpPr/>
          <p:nvPr/>
        </p:nvSpPr>
        <p:spPr>
          <a:xfrm>
            <a:off x="6535961" y="507129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6297760" y="3031597"/>
            <a:ext cx="3092361" cy="490005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288258" y="626466"/>
            <a:ext cx="3128833" cy="2527140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30" name="Picture 6" descr="Figma - Free logo icons">
            <a:extLst>
              <a:ext uri="{FF2B5EF4-FFF2-40B4-BE49-F238E27FC236}">
                <a16:creationId xmlns:a16="http://schemas.microsoft.com/office/drawing/2014/main" id="{0E206DCC-F3C4-E848-88AD-4930A814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35" y="1560220"/>
            <a:ext cx="1379751" cy="13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620509DE-9690-4010-8AFD-EEF070EF9D34}"/>
              </a:ext>
            </a:extLst>
          </p:cNvPr>
          <p:cNvSpPr txBox="1"/>
          <p:nvPr/>
        </p:nvSpPr>
        <p:spPr>
          <a:xfrm>
            <a:off x="6561429" y="835430"/>
            <a:ext cx="259856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Figma</a:t>
            </a: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373090BE-958F-0E3B-ECD5-85ACBC2F31D8}"/>
              </a:ext>
            </a:extLst>
          </p:cNvPr>
          <p:cNvSpPr txBox="1"/>
          <p:nvPr/>
        </p:nvSpPr>
        <p:spPr>
          <a:xfrm>
            <a:off x="-457200" y="1383393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199E4-8B62-EB21-63A8-ED1774BD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8" y="3775265"/>
            <a:ext cx="16494245" cy="5980267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866AA979-5A84-5192-A120-83FC11AABA22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4641E365-E83B-0449-A271-1952C2C857F5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854A903-2409-334D-8F92-907464918914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5CC5B8-42B3-DF47-E6DF-4E2C7F5F2A81}"/>
              </a:ext>
            </a:extLst>
          </p:cNvPr>
          <p:cNvSpPr txBox="1"/>
          <p:nvPr/>
        </p:nvSpPr>
        <p:spPr>
          <a:xfrm>
            <a:off x="10662805" y="1524200"/>
            <a:ext cx="4348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ใช้ในการออกแบบ</a:t>
            </a:r>
            <a:r>
              <a:rPr lang="en-US" sz="4800" b="1" dirty="0">
                <a:latin typeface="AngsanaUPC" panose="02020603050405020304" pitchFamily="18" charset="-34"/>
                <a:cs typeface="AngsanaUPC" panose="02020603050405020304" pitchFamily="18" charset="-34"/>
              </a:rPr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348120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0">
            <a:extLst>
              <a:ext uri="{FF2B5EF4-FFF2-40B4-BE49-F238E27FC236}">
                <a16:creationId xmlns:a16="http://schemas.microsoft.com/office/drawing/2014/main" id="{44996033-719B-AE14-89DF-D5585170D2AE}"/>
              </a:ext>
            </a:extLst>
          </p:cNvPr>
          <p:cNvSpPr/>
          <p:nvPr/>
        </p:nvSpPr>
        <p:spPr>
          <a:xfrm>
            <a:off x="11646769" y="837581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2000" y="834390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37221" y="2599061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62000" y="5605044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31171" y="834390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535933" y="2599061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8076" y="941631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672" y="269808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3047A6-53AC-66B4-83FC-844D7174B317}"/>
              </a:ext>
            </a:extLst>
          </p:cNvPr>
          <p:cNvSpPr txBox="1"/>
          <p:nvPr/>
        </p:nvSpPr>
        <p:spPr>
          <a:xfrm>
            <a:off x="5892124" y="278729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WriteMaps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E8C0A-FC93-3DAA-FB10-6B2496D4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6140" r="10079" b="12804"/>
          <a:stretch/>
        </p:blipFill>
        <p:spPr bwMode="auto">
          <a:xfrm>
            <a:off x="6588673" y="6089860"/>
            <a:ext cx="2145358" cy="2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45E83EC2-CC1D-C01C-D20D-2D32C574B4E4}"/>
              </a:ext>
            </a:extLst>
          </p:cNvPr>
          <p:cNvSpPr/>
          <p:nvPr/>
        </p:nvSpPr>
        <p:spPr>
          <a:xfrm>
            <a:off x="5584931" y="5603682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DE5B3B50-6ADE-0B68-F6CA-90D639B58FD6}"/>
              </a:ext>
            </a:extLst>
          </p:cNvPr>
          <p:cNvSpPr txBox="1"/>
          <p:nvPr/>
        </p:nvSpPr>
        <p:spPr>
          <a:xfrm>
            <a:off x="1139202" y="577756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Creately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8" name="Picture 4" descr="Creately | Visual Collaboration &amp; Diagramming Platform">
            <a:extLst>
              <a:ext uri="{FF2B5EF4-FFF2-40B4-BE49-F238E27FC236}">
                <a16:creationId xmlns:a16="http://schemas.microsoft.com/office/drawing/2014/main" id="{3C8EA6E5-6C1E-E668-7053-9203210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5" y="6154032"/>
            <a:ext cx="3794063" cy="19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673C27-959D-1522-08E9-9922CA94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1" y="3743631"/>
            <a:ext cx="3679216" cy="1136768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2159DE6A-A364-3126-31A5-6148FD907CDB}"/>
              </a:ext>
            </a:extLst>
          </p:cNvPr>
          <p:cNvSpPr txBox="1"/>
          <p:nvPr/>
        </p:nvSpPr>
        <p:spPr>
          <a:xfrm>
            <a:off x="5915857" y="583909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Lucid Chart</a:t>
            </a:r>
          </a:p>
        </p:txBody>
      </p:sp>
      <p:sp>
        <p:nvSpPr>
          <p:cNvPr id="19" name="AutoShape 2" descr="File:VS Codelogo">
            <a:extLst>
              <a:ext uri="{FF2B5EF4-FFF2-40B4-BE49-F238E27FC236}">
                <a16:creationId xmlns:a16="http://schemas.microsoft.com/office/drawing/2014/main" id="{054FD485-6193-B353-55D4-E49F8D807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6277" y="51238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B6E5930-A580-147E-BCAD-48CFCD810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440" y="3208869"/>
            <a:ext cx="2961059" cy="2115042"/>
          </a:xfrm>
          <a:prstGeom prst="rect">
            <a:avLst/>
          </a:prstGeom>
        </p:spPr>
      </p:pic>
      <p:sp>
        <p:nvSpPr>
          <p:cNvPr id="24" name="TextBox 26">
            <a:extLst>
              <a:ext uri="{FF2B5EF4-FFF2-40B4-BE49-F238E27FC236}">
                <a16:creationId xmlns:a16="http://schemas.microsoft.com/office/drawing/2014/main" id="{134ECBCF-DFE6-37AF-4291-CDEA5D06D26C}"/>
              </a:ext>
            </a:extLst>
          </p:cNvPr>
          <p:cNvSpPr txBox="1"/>
          <p:nvPr/>
        </p:nvSpPr>
        <p:spPr>
          <a:xfrm>
            <a:off x="9975416" y="1012478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AA699C16-12A9-2A3B-21FF-D0EF78E23758}"/>
              </a:ext>
            </a:extLst>
          </p:cNvPr>
          <p:cNvGrpSpPr/>
          <p:nvPr/>
        </p:nvGrpSpPr>
        <p:grpSpPr>
          <a:xfrm>
            <a:off x="11681423" y="2595696"/>
            <a:ext cx="4203375" cy="5973865"/>
            <a:chOff x="0" y="0"/>
            <a:chExt cx="1416547" cy="2013207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C91CD73-2744-E02D-33F5-CFF69026474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6DB15994-4F43-464C-FE21-74BCD3395F78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9">
            <a:extLst>
              <a:ext uri="{FF2B5EF4-FFF2-40B4-BE49-F238E27FC236}">
                <a16:creationId xmlns:a16="http://schemas.microsoft.com/office/drawing/2014/main" id="{181898D6-32CC-CD50-6196-C49CA39D516B}"/>
              </a:ext>
            </a:extLst>
          </p:cNvPr>
          <p:cNvSpPr/>
          <p:nvPr/>
        </p:nvSpPr>
        <p:spPr>
          <a:xfrm>
            <a:off x="11681423" y="5603682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59EDB959-752F-D8C6-2F13-06953233758F}"/>
              </a:ext>
            </a:extLst>
          </p:cNvPr>
          <p:cNvSpPr txBox="1"/>
          <p:nvPr/>
        </p:nvSpPr>
        <p:spPr>
          <a:xfrm>
            <a:off x="12013115" y="276154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</a:t>
            </a:r>
          </a:p>
        </p:txBody>
      </p:sp>
      <p:pic>
        <p:nvPicPr>
          <p:cNvPr id="36" name="Picture 4" descr="Github Logo - Free social media icons">
            <a:extLst>
              <a:ext uri="{FF2B5EF4-FFF2-40B4-BE49-F238E27FC236}">
                <a16:creationId xmlns:a16="http://schemas.microsoft.com/office/drawing/2014/main" id="{3619D397-9C2E-5D79-C9A0-E71D5A4C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710" y="633923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Git · GitHub">
            <a:extLst>
              <a:ext uri="{FF2B5EF4-FFF2-40B4-BE49-F238E27FC236}">
                <a16:creationId xmlns:a16="http://schemas.microsoft.com/office/drawing/2014/main" id="{57CF9FC8-6F60-ACE4-EDF6-768136D1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05" y="3549442"/>
            <a:ext cx="1686465" cy="16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28">
            <a:extLst>
              <a:ext uri="{FF2B5EF4-FFF2-40B4-BE49-F238E27FC236}">
                <a16:creationId xmlns:a16="http://schemas.microsoft.com/office/drawing/2014/main" id="{B88632C8-34AC-C19E-6AA1-6763B6A52578}"/>
              </a:ext>
            </a:extLst>
          </p:cNvPr>
          <p:cNvSpPr txBox="1"/>
          <p:nvPr/>
        </p:nvSpPr>
        <p:spPr>
          <a:xfrm>
            <a:off x="12013114" y="5788608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Github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5">
            <a:extLst>
              <a:ext uri="{FF2B5EF4-FFF2-40B4-BE49-F238E27FC236}">
                <a16:creationId xmlns:a16="http://schemas.microsoft.com/office/drawing/2014/main" id="{F181C898-8C67-690C-6C05-0BEA9116F5C5}"/>
              </a:ext>
            </a:extLst>
          </p:cNvPr>
          <p:cNvSpPr/>
          <p:nvPr/>
        </p:nvSpPr>
        <p:spPr>
          <a:xfrm>
            <a:off x="9915503" y="8513065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 and API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C296B59C-3F71-2594-CDFA-F819A97E8497}"/>
              </a:ext>
            </a:extLst>
          </p:cNvPr>
          <p:cNvSpPr txBox="1"/>
          <p:nvPr/>
        </p:nvSpPr>
        <p:spPr>
          <a:xfrm>
            <a:off x="247242" y="106233"/>
            <a:ext cx="17793515" cy="99384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82E32F-3138-705E-0BC9-88BB76BA8A32}"/>
              </a:ext>
            </a:extLst>
          </p:cNvPr>
          <p:cNvGrpSpPr/>
          <p:nvPr/>
        </p:nvGrpSpPr>
        <p:grpSpPr>
          <a:xfrm>
            <a:off x="9800132" y="2426145"/>
            <a:ext cx="4292274" cy="6086920"/>
            <a:chOff x="6657539" y="2320964"/>
            <a:chExt cx="4292274" cy="6086920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23472625-1E2F-7D3F-AB10-C5AC1A809238}"/>
                </a:ext>
              </a:extLst>
            </p:cNvPr>
            <p:cNvGrpSpPr/>
            <p:nvPr/>
          </p:nvGrpSpPr>
          <p:grpSpPr>
            <a:xfrm>
              <a:off x="6657539" y="2320964"/>
              <a:ext cx="4292274" cy="6086920"/>
              <a:chOff x="0" y="-38100"/>
              <a:chExt cx="1446506" cy="20513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2C78989-854D-2AA4-7A8A-7C277B58976C}"/>
                  </a:ext>
                </a:extLst>
              </p:cNvPr>
              <p:cNvSpPr/>
              <p:nvPr/>
            </p:nvSpPr>
            <p:spPr>
              <a:xfrm>
                <a:off x="29959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BEB4047-617D-0305-0E48-0F12FBFEF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3" name="รูปภาพ 42">
              <a:extLst>
                <a:ext uri="{FF2B5EF4-FFF2-40B4-BE49-F238E27FC236}">
                  <a16:creationId xmlns:a16="http://schemas.microsoft.com/office/drawing/2014/main" id="{4271F7C7-1B8A-942A-E226-F08EF349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29" y="3077570"/>
              <a:ext cx="2143125" cy="2143125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334A80C-7B58-5C5D-0F23-CBCA0AEEFDE8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 lang="en-US" sz="3500" b="1" dirty="0">
                <a:solidFill>
                  <a:srgbClr val="145DA0"/>
                </a:solidFill>
                <a:latin typeface="San serif"/>
              </a:endParaRPr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703E7703-6ED7-5823-C442-25AC291ADA16}"/>
                </a:ext>
              </a:extLst>
            </p:cNvPr>
            <p:cNvSpPr/>
            <p:nvPr/>
          </p:nvSpPr>
          <p:spPr>
            <a:xfrm>
              <a:off x="6780568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B9B376-4A06-CE49-2389-CA2339581E7E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endParaRPr>
            </a:p>
          </p:txBody>
        </p:sp>
      </p:grpSp>
      <p:pic>
        <p:nvPicPr>
          <p:cNvPr id="40" name="รูปภาพ 11">
            <a:extLst>
              <a:ext uri="{FF2B5EF4-FFF2-40B4-BE49-F238E27FC236}">
                <a16:creationId xmlns:a16="http://schemas.microsoft.com/office/drawing/2014/main" id="{AB99E538-DDDF-3238-A6AF-4EB759D2B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10" y="6060110"/>
            <a:ext cx="3787133" cy="2021147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AD7EB6F3-3642-FEA2-8780-1F45B38434D2}"/>
              </a:ext>
            </a:extLst>
          </p:cNvPr>
          <p:cNvSpPr txBox="1"/>
          <p:nvPr/>
        </p:nvSpPr>
        <p:spPr>
          <a:xfrm>
            <a:off x="10254855" y="5611370"/>
            <a:ext cx="349099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Swiper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4EDDDC-94DF-99FF-FDE7-6151FB5C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" y="1654064"/>
            <a:ext cx="9662201" cy="75994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4C7B0C-28A8-7601-7635-720304F2955E}"/>
              </a:ext>
            </a:extLst>
          </p:cNvPr>
          <p:cNvGrpSpPr/>
          <p:nvPr/>
        </p:nvGrpSpPr>
        <p:grpSpPr>
          <a:xfrm>
            <a:off x="13837382" y="2426145"/>
            <a:ext cx="4292274" cy="6086920"/>
            <a:chOff x="6657539" y="2320964"/>
            <a:chExt cx="4292274" cy="6086920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DB1C229C-3326-CEF9-8B51-AFE0B4769213}"/>
                </a:ext>
              </a:extLst>
            </p:cNvPr>
            <p:cNvGrpSpPr/>
            <p:nvPr/>
          </p:nvGrpSpPr>
          <p:grpSpPr>
            <a:xfrm>
              <a:off x="6657539" y="2320964"/>
              <a:ext cx="4292274" cy="6086920"/>
              <a:chOff x="0" y="-38100"/>
              <a:chExt cx="1446506" cy="2051307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AAFEC56-7905-FA6C-B3E6-726B02C09503}"/>
                  </a:ext>
                </a:extLst>
              </p:cNvPr>
              <p:cNvSpPr/>
              <p:nvPr/>
            </p:nvSpPr>
            <p:spPr>
              <a:xfrm>
                <a:off x="29959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6ED9F-F216-9E5D-35F9-AD222A81ED3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TextBox 28">
              <a:extLst>
                <a:ext uri="{FF2B5EF4-FFF2-40B4-BE49-F238E27FC236}">
                  <a16:creationId xmlns:a16="http://schemas.microsoft.com/office/drawing/2014/main" id="{879AED98-87E9-B809-7853-00E25BB6054E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Icon Library 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(Font Awesome)</a:t>
              </a:r>
            </a:p>
          </p:txBody>
        </p:sp>
        <p:sp>
          <p:nvSpPr>
            <p:cNvPr id="6" name="AutoShape 19">
              <a:extLst>
                <a:ext uri="{FF2B5EF4-FFF2-40B4-BE49-F238E27FC236}">
                  <a16:creationId xmlns:a16="http://schemas.microsoft.com/office/drawing/2014/main" id="{B06F01F0-BF05-2B46-32D7-34A3DE9B09AF}"/>
                </a:ext>
              </a:extLst>
            </p:cNvPr>
            <p:cNvSpPr/>
            <p:nvPr/>
          </p:nvSpPr>
          <p:spPr>
            <a:xfrm>
              <a:off x="6780568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C55849B8-53EC-0177-9307-2D1A780048D6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endParaRPr>
            </a:p>
          </p:txBody>
        </p:sp>
      </p:grpSp>
      <p:sp>
        <p:nvSpPr>
          <p:cNvPr id="12" name="TextBox 28">
            <a:extLst>
              <a:ext uri="{FF2B5EF4-FFF2-40B4-BE49-F238E27FC236}">
                <a16:creationId xmlns:a16="http://schemas.microsoft.com/office/drawing/2014/main" id="{BD45FF79-A033-680B-C021-50725EFFF30E}"/>
              </a:ext>
            </a:extLst>
          </p:cNvPr>
          <p:cNvSpPr txBox="1"/>
          <p:nvPr/>
        </p:nvSpPr>
        <p:spPr>
          <a:xfrm>
            <a:off x="14292105" y="5611370"/>
            <a:ext cx="3490991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rPr>
              <a:t>Avatar Placeholder API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3500" b="1" dirty="0">
              <a:solidFill>
                <a:schemeClr val="accent1">
                  <a:lumMod val="75000"/>
                </a:schemeClr>
              </a:solidFill>
              <a:latin typeface="San serif"/>
            </a:endParaRPr>
          </a:p>
        </p:txBody>
      </p:sp>
      <p:pic>
        <p:nvPicPr>
          <p:cNvPr id="2050" name="Picture 2" descr="Font Awesome – WordPress plugin | WordPress.org">
            <a:extLst>
              <a:ext uri="{FF2B5EF4-FFF2-40B4-BE49-F238E27FC236}">
                <a16:creationId xmlns:a16="http://schemas.microsoft.com/office/drawing/2014/main" id="{1BBF06F8-0EE9-B587-E1B8-09B69B9D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500" y="3760025"/>
            <a:ext cx="1599479" cy="15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5">
            <a:extLst>
              <a:ext uri="{FF2B5EF4-FFF2-40B4-BE49-F238E27FC236}">
                <a16:creationId xmlns:a16="http://schemas.microsoft.com/office/drawing/2014/main" id="{44155380-A9F5-5068-DD3F-C838B51DB8E1}"/>
              </a:ext>
            </a:extLst>
          </p:cNvPr>
          <p:cNvSpPr/>
          <p:nvPr/>
        </p:nvSpPr>
        <p:spPr>
          <a:xfrm>
            <a:off x="13870794" y="8485576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36432704-27E2-CF13-10AA-73148483B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87" y="657903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1A77EE86-F99B-BF2E-7186-386430A02FC9}"/>
              </a:ext>
            </a:extLst>
          </p:cNvPr>
          <p:cNvSpPr txBox="1"/>
          <p:nvPr/>
        </p:nvSpPr>
        <p:spPr>
          <a:xfrm>
            <a:off x="10263607" y="2759232"/>
            <a:ext cx="3490991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8CBAD0F-45C2-6CA6-ABCE-74D0CE6B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04954"/>
            <a:ext cx="11424609" cy="5477092"/>
          </a:xfrm>
          <a:prstGeom prst="rect">
            <a:avLst/>
          </a:prstGeom>
        </p:spPr>
      </p:pic>
      <p:sp>
        <p:nvSpPr>
          <p:cNvPr id="2" name="TextBox 26">
            <a:extLst>
              <a:ext uri="{FF2B5EF4-FFF2-40B4-BE49-F238E27FC236}">
                <a16:creationId xmlns:a16="http://schemas.microsoft.com/office/drawing/2014/main" id="{DC2460A9-FDB2-01DB-A40D-98D86EE6A8B2}"/>
              </a:ext>
            </a:extLst>
          </p:cNvPr>
          <p:cNvSpPr txBox="1"/>
          <p:nvPr/>
        </p:nvSpPr>
        <p:spPr>
          <a:xfrm>
            <a:off x="5105400" y="571500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2DD6DC2C-AB02-139B-DECF-7694E3BE2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r="2025" b="4853"/>
          <a:stretch/>
        </p:blipFill>
        <p:spPr bwMode="auto">
          <a:xfrm>
            <a:off x="9241168" y="2247900"/>
            <a:ext cx="9062105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2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D4732-182E-D746-F67D-5B869E489B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r="14389"/>
          <a:stretch/>
        </p:blipFill>
        <p:spPr>
          <a:xfrm>
            <a:off x="9106786" y="1994786"/>
            <a:ext cx="8826500" cy="3568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588EDD-2BB7-014F-9B75-76C000133D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57"/>
          <a:stretch/>
        </p:blipFill>
        <p:spPr>
          <a:xfrm>
            <a:off x="0" y="1994786"/>
            <a:ext cx="8826500" cy="8293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2CFD15-B053-0246-30E3-128B1C0A99CD}"/>
              </a:ext>
            </a:extLst>
          </p:cNvPr>
          <p:cNvSpPr txBox="1"/>
          <p:nvPr/>
        </p:nvSpPr>
        <p:spPr>
          <a:xfrm>
            <a:off x="6400800" y="1905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H" sz="5400" dirty="0"/>
              <a:t>Sign Up 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66A53F-893D-268D-C907-E8AD7CDC8FB6}"/>
              </a:ext>
            </a:extLst>
          </p:cNvPr>
          <p:cNvSpPr txBox="1"/>
          <p:nvPr/>
        </p:nvSpPr>
        <p:spPr>
          <a:xfrm>
            <a:off x="3232150" y="1200365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cs typeface="+mj-cs"/>
              </a:rPr>
              <a:t>หน้าบ้าน</a:t>
            </a:r>
            <a:endParaRPr lang="en-TH" sz="4000" dirty="0"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6088D-865A-F000-0143-11FEA644074F}"/>
              </a:ext>
            </a:extLst>
          </p:cNvPr>
          <p:cNvSpPr txBox="1"/>
          <p:nvPr/>
        </p:nvSpPr>
        <p:spPr>
          <a:xfrm>
            <a:off x="13106400" y="1323821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UPC" panose="02020603050405020304" pitchFamily="18" charset="-34"/>
                <a:cs typeface="AngsanaUPC" panose="02020603050405020304" pitchFamily="18" charset="-34"/>
              </a:rPr>
              <a:t>หลังบ้าน</a:t>
            </a:r>
            <a:endParaRPr lang="en-TH" sz="4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84964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D0795C-687C-7326-EA5B-17F1DD09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06" y="3275714"/>
            <a:ext cx="8093149" cy="44294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ECA63C-1633-8707-60E4-32C468406F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8" r="5822"/>
          <a:stretch/>
        </p:blipFill>
        <p:spPr>
          <a:xfrm>
            <a:off x="8424530" y="3276600"/>
            <a:ext cx="9631111" cy="3733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851652-72A6-F976-C212-E4E9EC17A0B6}"/>
              </a:ext>
            </a:extLst>
          </p:cNvPr>
          <p:cNvSpPr txBox="1"/>
          <p:nvPr/>
        </p:nvSpPr>
        <p:spPr>
          <a:xfrm>
            <a:off x="6705600" y="6477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Log in </a:t>
            </a:r>
            <a:r>
              <a:rPr lang="en-TH" sz="5400" dirty="0"/>
              <a:t>Validation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E387E-8653-624F-A2B6-357B0374862C}"/>
              </a:ext>
            </a:extLst>
          </p:cNvPr>
          <p:cNvSpPr txBox="1"/>
          <p:nvPr/>
        </p:nvSpPr>
        <p:spPr>
          <a:xfrm>
            <a:off x="3200400" y="2576278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cs typeface="+mj-cs"/>
              </a:rPr>
              <a:t>หน้าบ้าน</a:t>
            </a:r>
            <a:endParaRPr lang="en-TH" sz="4000" dirty="0"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1BF5E6-35CB-E609-864A-7D19B75704CE}"/>
              </a:ext>
            </a:extLst>
          </p:cNvPr>
          <p:cNvSpPr txBox="1"/>
          <p:nvPr/>
        </p:nvSpPr>
        <p:spPr>
          <a:xfrm>
            <a:off x="12420600" y="2567828"/>
            <a:ext cx="2362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UPC" panose="02020603050405020304" pitchFamily="18" charset="-34"/>
                <a:cs typeface="AngsanaUPC" panose="02020603050405020304" pitchFamily="18" charset="-34"/>
              </a:rPr>
              <a:t>หลังบ้าน</a:t>
            </a:r>
            <a:endParaRPr lang="en-TH" sz="4000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33538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166AA1-1DBE-E40F-31E0-9A43718C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4" y="2628900"/>
            <a:ext cx="8676263" cy="449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CC7097-D9CD-B012-27EB-06EE60B660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605" y="2581544"/>
            <a:ext cx="8330609" cy="4590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553CA8-A710-3C91-B29E-34CE00636512}"/>
              </a:ext>
            </a:extLst>
          </p:cNvPr>
          <p:cNvSpPr txBox="1"/>
          <p:nvPr/>
        </p:nvSpPr>
        <p:spPr>
          <a:xfrm>
            <a:off x="1701065" y="12573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Delete </a:t>
            </a:r>
            <a:r>
              <a:rPr lang="en-TH" sz="5400" dirty="0"/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22144B-CDD1-2A8B-5321-7BC3D078EA95}"/>
              </a:ext>
            </a:extLst>
          </p:cNvPr>
          <p:cNvSpPr txBox="1"/>
          <p:nvPr/>
        </p:nvSpPr>
        <p:spPr>
          <a:xfrm>
            <a:off x="10927708" y="1256414"/>
            <a:ext cx="5836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Undelete </a:t>
            </a:r>
            <a:r>
              <a:rPr lang="en-TH" sz="5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022719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BB829A-DDC8-CD0C-AF40-0D80B3F0F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71700"/>
            <a:ext cx="12344400" cy="6489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3C2169-6083-FF5C-E383-0D1812D999FC}"/>
              </a:ext>
            </a:extLst>
          </p:cNvPr>
          <p:cNvSpPr txBox="1"/>
          <p:nvPr/>
        </p:nvSpPr>
        <p:spPr>
          <a:xfrm>
            <a:off x="5562600" y="876300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Hired Submit </a:t>
            </a:r>
            <a:r>
              <a:rPr lang="en-TH" sz="5400" dirty="0"/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2294099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Problems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26">
            <a:extLst>
              <a:ext uri="{FF2B5EF4-FFF2-40B4-BE49-F238E27FC236}">
                <a16:creationId xmlns:a16="http://schemas.microsoft.com/office/drawing/2014/main" id="{3CC04072-F66A-6DCB-5F52-0F37CDDDABE2}"/>
              </a:ext>
            </a:extLst>
          </p:cNvPr>
          <p:cNvSpPr txBox="1"/>
          <p:nvPr/>
        </p:nvSpPr>
        <p:spPr>
          <a:xfrm>
            <a:off x="7772400" y="889359"/>
            <a:ext cx="8666821" cy="985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ปัญหาที่พบ:</a:t>
            </a:r>
          </a:p>
          <a:p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  - เกิด </a:t>
            </a:r>
            <a:r>
              <a:rPr lang="en-US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conflicts 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ทุกครั้งเวลา </a:t>
            </a:r>
            <a:r>
              <a:rPr lang="en-US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merge 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เนื่องจาก การแบ่งงานไม่ดีเท่าที่ควร ทำให้บางครั้งมีการแก้ไขไฟล์เดียวกัน </a:t>
            </a:r>
            <a:r>
              <a:rPr lang="th-TH" sz="4800" dirty="0" err="1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เเ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ละมีโอกาสที่จะทำให้ตัวโค้ดสูญหาย</a:t>
            </a:r>
            <a:endParaRPr lang="en-US" sz="4800" dirty="0">
              <a:effectLst/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en-US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- </a:t>
            </a:r>
            <a:r>
              <a:rPr lang="th-TH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การตั้งชื่อตัวแปรและเขียน </a:t>
            </a:r>
            <a:r>
              <a:rPr lang="en-US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comment</a:t>
            </a:r>
            <a:r>
              <a:rPr lang="th-TH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 ให้เพื่อนในทีมเข้าใจ</a:t>
            </a:r>
            <a:endParaRPr lang="th-TH" sz="4800" dirty="0">
              <a:effectLst/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endParaRPr lang="th-TH" sz="4800" dirty="0">
              <a:effectLst/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สิ่งที่ได้เรียนรู้:</a:t>
            </a:r>
          </a:p>
          <a:p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  - ได้เรียนรู้ การจัดการข้อมูลใน </a:t>
            </a:r>
            <a:r>
              <a:rPr lang="en-US" sz="4800" dirty="0" err="1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postgresql</a:t>
            </a:r>
            <a:r>
              <a:rPr lang="en-US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โดยใช้ </a:t>
            </a:r>
            <a:r>
              <a:rPr lang="en-US" sz="4800" dirty="0" err="1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SQLAlchemy</a:t>
            </a:r>
            <a:r>
              <a:rPr lang="en-US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ผ่านคำสั่งต่างๆ</a:t>
            </a:r>
          </a:p>
          <a:p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  - ได้เรียนรู้ การใช้งาน </a:t>
            </a:r>
            <a:r>
              <a:rPr lang="en-US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jQuery </a:t>
            </a:r>
            <a:r>
              <a:rPr lang="th-TH" sz="4800" dirty="0">
                <a:effectLst/>
                <a:latin typeface="AngsanaUPC" panose="02020603050405020304" pitchFamily="18" charset="-34"/>
                <a:cs typeface="AngsanaUPC" panose="02020603050405020304" pitchFamily="18" charset="-34"/>
              </a:rPr>
              <a:t>จนเกิดความเคยชิน</a:t>
            </a:r>
          </a:p>
          <a:p>
            <a:r>
              <a:rPr lang="en-US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  - </a:t>
            </a:r>
            <a:r>
              <a:rPr lang="th-TH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การใช้ </a:t>
            </a:r>
            <a:r>
              <a:rPr lang="en-US" sz="4800" dirty="0">
                <a:latin typeface="AngsanaUPC" panose="02020603050405020304" pitchFamily="18" charset="-34"/>
                <a:cs typeface="AngsanaUPC" panose="02020603050405020304" pitchFamily="18" charset="-34"/>
              </a:rPr>
              <a:t>git merge, git fetch, git pull, git restore etc.</a:t>
            </a:r>
            <a:endParaRPr lang="th-TH" sz="4800" dirty="0">
              <a:effectLst/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endParaRPr lang="en-US" sz="4800" b="1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67A033-F7C5-6E82-147C-078991825D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6477000" cy="10314811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</p:pic>
      <p:sp>
        <p:nvSpPr>
          <p:cNvPr id="13" name="TextBox 26">
            <a:extLst>
              <a:ext uri="{FF2B5EF4-FFF2-40B4-BE49-F238E27FC236}">
                <a16:creationId xmlns:a16="http://schemas.microsoft.com/office/drawing/2014/main" id="{B20CC8C8-EAC1-3AA8-27E5-0679E070391D}"/>
              </a:ext>
            </a:extLst>
          </p:cNvPr>
          <p:cNvSpPr txBox="1"/>
          <p:nvPr/>
        </p:nvSpPr>
        <p:spPr>
          <a:xfrm>
            <a:off x="-1295400" y="2238499"/>
            <a:ext cx="866682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th-TH" sz="9000" b="1" dirty="0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ปัญหาที่พบและ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th-TH" sz="9000" b="1" dirty="0">
                <a:solidFill>
                  <a:schemeClr val="bg1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สิ่งที่ได้เรียนรู้</a:t>
            </a:r>
            <a:endParaRPr lang="en-US" sz="9000" b="1" dirty="0">
              <a:solidFill>
                <a:schemeClr val="bg1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20" name="AutoShape 9">
            <a:extLst>
              <a:ext uri="{FF2B5EF4-FFF2-40B4-BE49-F238E27FC236}">
                <a16:creationId xmlns:a16="http://schemas.microsoft.com/office/drawing/2014/main" id="{59BD21DD-4180-D597-7D13-56CC9B500217}"/>
              </a:ext>
            </a:extLst>
          </p:cNvPr>
          <p:cNvSpPr/>
          <p:nvPr/>
        </p:nvSpPr>
        <p:spPr>
          <a:xfrm>
            <a:off x="7839497" y="5448300"/>
            <a:ext cx="9229303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51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4000" spc="-55" dirty="0" err="1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HireThec</a:t>
            </a:r>
            <a:r>
              <a:rPr lang="en-US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เป็น</a:t>
            </a:r>
            <a:r>
              <a:rPr lang="en-US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Project </a:t>
            </a: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40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โพสต์หางานปะปนกับโพสต์หาเพื่อนร่วมงาน</a:t>
            </a:r>
            <a:r>
              <a:rPr lang="en-US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และปะปนกับ </a:t>
            </a:r>
            <a:r>
              <a:rPr lang="en-US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content </a:t>
            </a: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อื่นๆ</a:t>
            </a:r>
            <a:endParaRPr lang="en-US" sz="40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การค้นหาตำแหน่งงานที่สนใจเป็นไปด้วยความยาก</a:t>
            </a:r>
            <a:endParaRPr lang="en-US" sz="40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4000" spc="-55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รายละเอียดของเนื้องานไม่ครบถ้วน</a:t>
            </a:r>
            <a:endParaRPr lang="en-US" sz="40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6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32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32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3200" spc="-55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5A1653D0-417E-1D40-71D2-9B9E42F4B01D}"/>
              </a:ext>
            </a:extLst>
          </p:cNvPr>
          <p:cNvGrpSpPr/>
          <p:nvPr/>
        </p:nvGrpSpPr>
        <p:grpSpPr>
          <a:xfrm>
            <a:off x="0" y="-16329"/>
            <a:ext cx="5334001" cy="10287000"/>
            <a:chOff x="0" y="0"/>
            <a:chExt cx="6110362" cy="265132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D550F19-29DE-08E8-CE04-BA87C8734CAD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069702AF-024D-F7B9-06E8-6DBD62CCBBDD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16387" y="1784760"/>
            <a:ext cx="12877800" cy="6717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เพื่อพัฒนา </a:t>
            </a:r>
            <a:r>
              <a:rPr lang="en-US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Web application </a:t>
            </a: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ที่เป็นเครื่องมือช่วยในกระบวนการสมัครงาน </a:t>
            </a:r>
            <a:endParaRPr lang="en-US" sz="4400" spc="-60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ts val="6000"/>
              </a:lnSpc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ผู้ใช้มีความรู้เกี่ยวกับลักษณะการทำงานของตำแหน่งต่าง ๆ </a:t>
            </a:r>
            <a:endParaRPr lang="en-US" sz="4400" spc="-60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ts val="6000"/>
              </a:lnSpc>
            </a:pPr>
            <a:r>
              <a:rPr lang="en-US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</a:t>
            </a:r>
            <a:r>
              <a:rPr lang="th-TH" sz="4400" spc="-60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จากการเยี่ยมชมเว็บไซต์</a:t>
            </a:r>
            <a:endParaRPr lang="en-US" sz="4400" spc="-60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>
              <a:lnSpc>
                <a:spcPts val="6000"/>
              </a:lnSpc>
            </a:pPr>
            <a:endParaRPr lang="en-US" sz="4400" spc="-60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4400" spc="-60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5482" y="1638300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b="1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b="1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92802" y="3180634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Feature</a:t>
            </a:r>
            <a:r>
              <a:rPr lang="en-US" sz="3200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ของเว็บไซต์พวกเรานั้นมีมากมายให้ใช้งานประกอบด้วย </a:t>
            </a:r>
            <a:r>
              <a:rPr lang="en-US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Feature </a:t>
            </a:r>
            <a:r>
              <a:rPr lang="th-TH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หลัก ๆ ดังต่อไปนี้ </a:t>
            </a:r>
            <a:endParaRPr lang="en-US" sz="4000" b="1" spc="-55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63843" y="4144460"/>
            <a:ext cx="6830086" cy="4683562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0351" y="202407"/>
              <a:ext cx="7414849" cy="50720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การเข้าสู่หน้าเว็บไซต์</a:t>
              </a:r>
              <a:endPara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โดยทำการกดปุ่ม </a:t>
              </a:r>
              <a:r>
                <a:rPr lang="en-US" sz="4000" b="1" dirty="0">
                  <a:solidFill>
                    <a:srgbClr val="FDFDFD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“Get Start” </a:t>
              </a:r>
              <a:endPara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     เพื่อเริ่มต้นการใช้งาน</a:t>
              </a:r>
              <a:endPara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AngsanaUPC" panose="02020603050405020304" pitchFamily="18" charset="-34"/>
                  <a:cs typeface="AngsanaUPC" panose="02020603050405020304" pitchFamily="18" charset="-34"/>
                </a:rPr>
                <a:t>มีส่วนของการให้รายละเอียดการทำงานในแต่ละอาชีพ</a:t>
              </a:r>
              <a:endPara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37796" y="4400412"/>
            <a:ext cx="8213775" cy="4437731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54125" y="4761523"/>
            <a:ext cx="7954746" cy="3565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การเข้าสู่ระบบ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/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ออกจากระบบ 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โดยทำการ 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Log in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เพื่อเข้าใช้งาน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(เมื่อมีบัญชีแล้ว)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Sign up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เพื่อเข้าใช้งาน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กดปุ่ม</a:t>
            </a:r>
            <a:r>
              <a:rPr lang="th-TH" sz="4000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Log out</a:t>
            </a:r>
            <a:r>
              <a:rPr lang="en-US" sz="4000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เพื่อออกจากระบบ</a:t>
            </a: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สามารถเข้าสู่ระบบผ่าน 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Google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หรือ </a:t>
            </a:r>
            <a:r>
              <a:rPr lang="en-US" sz="4000" b="1" dirty="0" err="1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Github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ได้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1658600" y="3167853"/>
            <a:ext cx="2823405" cy="102328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2265984" y="4347218"/>
            <a:ext cx="5864190" cy="4472407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3937839" y="3295520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28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Feature</a:t>
            </a:r>
            <a:r>
              <a:rPr lang="en-US" sz="3200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</a:t>
            </a:r>
            <a:r>
              <a:rPr lang="th-TH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ของเว็บไซต์พวกเรานั้นมีมากมายให้ใช้งานประกอบด้วย </a:t>
            </a:r>
            <a:r>
              <a:rPr lang="en-US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Feature </a:t>
            </a:r>
            <a:r>
              <a:rPr lang="th-TH" sz="4000" b="1" spc="-55" dirty="0">
                <a:solidFill>
                  <a:srgbClr val="051D40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หลัก ๆ ดังต่อไปนี้ </a:t>
            </a:r>
            <a:endParaRPr lang="en-US" sz="4000" b="1" spc="-55" dirty="0">
              <a:solidFill>
                <a:srgbClr val="051D40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623E57-7EB1-8F1D-A465-51F7B4A5B05D}"/>
              </a:ext>
            </a:extLst>
          </p:cNvPr>
          <p:cNvSpPr txBox="1"/>
          <p:nvPr/>
        </p:nvSpPr>
        <p:spPr>
          <a:xfrm>
            <a:off x="2357040" y="4708051"/>
            <a:ext cx="5561137" cy="4799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Board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การโพสต์หางานเพื่อเลือกสมัครงาน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การ 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send resume </a:t>
            </a:r>
            <a:endParaRPr lang="th-TH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339785" lvl="1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    เพื่อทำการสมัครงานผ่าน </a:t>
            </a:r>
            <a:r>
              <a:rPr lang="en-US" sz="4000" b="1" dirty="0" err="1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gmail</a:t>
            </a:r>
            <a:endParaRPr lang="th-TH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911285" lvl="1" indent="-571500">
              <a:lnSpc>
                <a:spcPts val="6295"/>
              </a:lnSpc>
              <a:buFont typeface="Arial" panose="020B0604020202020204" pitchFamily="34" charset="0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ลบ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,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แก้ไข</a:t>
            </a:r>
            <a:r>
              <a:rPr lang="en-US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, </a:t>
            </a: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ค้นหา โพสต์ได้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10700141" y="7762862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F05849C7-457D-93B0-65CF-0DF12D00802A}"/>
              </a:ext>
            </a:extLst>
          </p:cNvPr>
          <p:cNvGrpSpPr/>
          <p:nvPr/>
        </p:nvGrpSpPr>
        <p:grpSpPr>
          <a:xfrm>
            <a:off x="11162357" y="3212643"/>
            <a:ext cx="2823405" cy="997727"/>
            <a:chOff x="0" y="-47687"/>
            <a:chExt cx="1032019" cy="364692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FB50C3D-FFB2-AF74-DF25-B851B2EF8E5B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4EC3F897-1D67-A7B0-E080-9EACF7C9D230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04</a:t>
              </a: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950231EF-1D70-5AB0-729E-34EE275C79E4}"/>
              </a:ext>
            </a:extLst>
          </p:cNvPr>
          <p:cNvGrpSpPr/>
          <p:nvPr/>
        </p:nvGrpSpPr>
        <p:grpSpPr>
          <a:xfrm>
            <a:off x="9842108" y="4326764"/>
            <a:ext cx="5864190" cy="4472407"/>
            <a:chOff x="0" y="0"/>
            <a:chExt cx="1338902" cy="98861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22BA481-647D-9F98-3722-5296264B7663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BD12653D-58FA-A572-21D5-233C0B7A62FF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52332C-3525-65F2-E769-50B2D7F27B67}"/>
              </a:ext>
            </a:extLst>
          </p:cNvPr>
          <p:cNvSpPr txBox="1"/>
          <p:nvPr/>
        </p:nvSpPr>
        <p:spPr>
          <a:xfrm>
            <a:off x="9933164" y="4687597"/>
            <a:ext cx="5561137" cy="399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Profile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สามารถดูโพสต์ที่เคยโพสต์ได้ทั้งของตนเองและผู้อื่น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AngsanaUPC" panose="02020603050405020304" pitchFamily="18" charset="-34"/>
                <a:cs typeface="AngsanaUPC" panose="02020603050405020304" pitchFamily="18" charset="-34"/>
              </a:rPr>
              <a:t>สามารถแก้ไขคำอธิบายเกี่ยวกับตนเองได้</a:t>
            </a:r>
            <a:endParaRPr lang="en-US" sz="4000" b="1" dirty="0">
              <a:solidFill>
                <a:srgbClr val="FDFDFD"/>
              </a:solidFill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638300"/>
            <a:ext cx="4648200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19CD09-C3C9-A01F-515B-A9865AF7F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/>
          <a:stretch/>
        </p:blipFill>
        <p:spPr>
          <a:xfrm>
            <a:off x="5424043" y="0"/>
            <a:ext cx="12863957" cy="10287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97C0C2-7C6C-2FF8-C00B-2380C757282F}"/>
              </a:ext>
            </a:extLst>
          </p:cNvPr>
          <p:cNvSpPr/>
          <p:nvPr/>
        </p:nvSpPr>
        <p:spPr>
          <a:xfrm>
            <a:off x="6048375" y="400050"/>
            <a:ext cx="381000" cy="381000"/>
          </a:xfrm>
          <a:prstGeom prst="ellipse">
            <a:avLst/>
          </a:prstGeom>
          <a:solidFill>
            <a:srgbClr val="01A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F36B2D-231B-7951-AD63-6508A5111092}"/>
              </a:ext>
            </a:extLst>
          </p:cNvPr>
          <p:cNvSpPr/>
          <p:nvPr/>
        </p:nvSpPr>
        <p:spPr>
          <a:xfrm>
            <a:off x="6048375" y="1104900"/>
            <a:ext cx="381000" cy="381000"/>
          </a:xfrm>
          <a:prstGeom prst="ellipse">
            <a:avLst/>
          </a:prstGeom>
          <a:solidFill>
            <a:srgbClr val="E7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29EB-120F-2D5B-A122-32F41B916C88}"/>
              </a:ext>
            </a:extLst>
          </p:cNvPr>
          <p:cNvSpPr txBox="1"/>
          <p:nvPr/>
        </p:nvSpPr>
        <p:spPr>
          <a:xfrm>
            <a:off x="6671818" y="1104900"/>
            <a:ext cx="15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H" dirty="0"/>
              <a:t>ogin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2050-A09C-179A-303F-671082C17A9E}"/>
              </a:ext>
            </a:extLst>
          </p:cNvPr>
          <p:cNvSpPr txBox="1"/>
          <p:nvPr/>
        </p:nvSpPr>
        <p:spPr>
          <a:xfrm>
            <a:off x="6671818" y="400050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TH" dirty="0"/>
              <a:t>ot required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663F09-0317-6CF2-802D-DEDACB71D126}"/>
              </a:ext>
            </a:extLst>
          </p:cNvPr>
          <p:cNvSpPr/>
          <p:nvPr/>
        </p:nvSpPr>
        <p:spPr>
          <a:xfrm>
            <a:off x="12115800" y="4533900"/>
            <a:ext cx="2362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B14A4B-1294-F930-B484-CE14192082EF}"/>
              </a:ext>
            </a:extLst>
          </p:cNvPr>
          <p:cNvSpPr/>
          <p:nvPr/>
        </p:nvSpPr>
        <p:spPr>
          <a:xfrm>
            <a:off x="14935200" y="5981700"/>
            <a:ext cx="23622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26F4D3E-ADD2-2863-61FA-669D064C71F6}"/>
              </a:ext>
            </a:extLst>
          </p:cNvPr>
          <p:cNvGrpSpPr/>
          <p:nvPr/>
        </p:nvGrpSpPr>
        <p:grpSpPr>
          <a:xfrm>
            <a:off x="-1" y="1"/>
            <a:ext cx="5334001" cy="10287000"/>
            <a:chOff x="0" y="0"/>
            <a:chExt cx="6110362" cy="265132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597CFEB-0431-8652-EBC1-073A04169F4B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C8E27314-98C6-BAA8-6B8A-C4AE8205E9CF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6">
            <a:extLst>
              <a:ext uri="{FF2B5EF4-FFF2-40B4-BE49-F238E27FC236}">
                <a16:creationId xmlns:a16="http://schemas.microsoft.com/office/drawing/2014/main" id="{105C97BD-3843-14DF-E69E-41EC0AE07070}"/>
              </a:ext>
            </a:extLst>
          </p:cNvPr>
          <p:cNvSpPr txBox="1"/>
          <p:nvPr/>
        </p:nvSpPr>
        <p:spPr>
          <a:xfrm>
            <a:off x="265679" y="952500"/>
            <a:ext cx="4802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  <a:latin typeface="San serif"/>
              </a:rPr>
              <a:t>Diagram</a:t>
            </a:r>
            <a:br>
              <a:rPr lang="en-US" sz="7200" b="1" dirty="0">
                <a:solidFill>
                  <a:schemeClr val="bg1"/>
                </a:solidFill>
                <a:latin typeface="San serif"/>
              </a:rPr>
            </a:br>
            <a:r>
              <a:rPr lang="th-TH" sz="7200" b="1" dirty="0">
                <a:solidFill>
                  <a:schemeClr val="bg1"/>
                </a:solidFill>
                <a:latin typeface="San serif"/>
              </a:rPr>
              <a:t>การ </a:t>
            </a:r>
            <a:r>
              <a:rPr lang="en-US" sz="7200" b="1" dirty="0">
                <a:solidFill>
                  <a:schemeClr val="bg1"/>
                </a:solidFill>
                <a:latin typeface="San serif"/>
              </a:rPr>
              <a:t>call function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85D215B1-A387-B951-04A5-3BA60938B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5" y="0"/>
            <a:ext cx="12164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527</Words>
  <Application>Microsoft Macintosh PowerPoint</Application>
  <PresentationFormat>Custom</PresentationFormat>
  <Paragraphs>112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San serif</vt:lpstr>
      <vt:lpstr>Arial</vt:lpstr>
      <vt:lpstr>Wingdings</vt:lpstr>
      <vt:lpstr>Open Sans Extra Bold</vt:lpstr>
      <vt:lpstr>Arial</vt:lpstr>
      <vt:lpstr>AngsanaUPC</vt:lpstr>
      <vt:lpstr>Alkatra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KOMSAN JANLUANG</cp:lastModifiedBy>
  <cp:revision>8</cp:revision>
  <dcterms:created xsi:type="dcterms:W3CDTF">2006-08-16T00:00:00Z</dcterms:created>
  <dcterms:modified xsi:type="dcterms:W3CDTF">2024-03-05T16:46:15Z</dcterms:modified>
  <dc:identifier>DAF-VOQbbXg</dc:identifier>
</cp:coreProperties>
</file>